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285F4"/>
        </a:fontRef>
        <a:srgbClr val="4285F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7"/>
          </a:solidFill>
        </a:fill>
      </a:tcStyle>
    </a:wholeTbl>
    <a:band2H>
      <a:tcTxStyle b="def" i="def"/>
      <a:tcStyle>
        <a:tcBdr/>
        <a:fill>
          <a:solidFill>
            <a:srgbClr val="E6EB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4285F4"/>
        </a:fontRef>
        <a:srgbClr val="4285F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CDCC"/>
          </a:solidFill>
        </a:fill>
      </a:tcStyle>
    </a:wholeTbl>
    <a:band2H>
      <a:tcTxStyle b="def" i="def"/>
      <a:tcStyle>
        <a:tcBdr/>
        <a:fill>
          <a:solidFill>
            <a:srgbClr val="F8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4285F4"/>
        </a:fontRef>
        <a:srgbClr val="4285F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E5CA"/>
          </a:solidFill>
        </a:fill>
      </a:tcStyle>
    </a:wholeTbl>
    <a:band2H>
      <a:tcTxStyle b="def" i="def"/>
      <a:tcStyle>
        <a:tcBdr/>
        <a:fill>
          <a:solidFill>
            <a:srgbClr val="FD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285F4"/>
        </a:fontRef>
        <a:srgbClr val="4285F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DF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4285F4"/>
        </a:fontRef>
        <a:srgbClr val="4285F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285F4"/>
              </a:solidFill>
              <a:prstDash val="solid"/>
              <a:round/>
            </a:ln>
          </a:top>
          <a:bottom>
            <a:ln w="25400" cap="flat">
              <a:solidFill>
                <a:srgbClr val="4285F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285F4"/>
              </a:solidFill>
              <a:prstDash val="solid"/>
              <a:round/>
            </a:ln>
          </a:top>
          <a:bottom>
            <a:ln w="25400" cap="flat">
              <a:solidFill>
                <a:srgbClr val="4285F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285F4"/>
        </a:fontRef>
        <a:srgbClr val="4285F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 b="def" i="def"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285F4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285F4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285F4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4285F4"/>
        </a:fontRef>
        <a:srgbClr val="4285F4"/>
      </a:tcTxStyle>
      <a:tcStyle>
        <a:tcBdr>
          <a:left>
            <a:ln w="12700" cap="flat">
              <a:solidFill>
                <a:srgbClr val="4285F4"/>
              </a:solidFill>
              <a:prstDash val="solid"/>
              <a:round/>
            </a:ln>
          </a:left>
          <a:right>
            <a:ln w="12700" cap="flat">
              <a:solidFill>
                <a:srgbClr val="4285F4"/>
              </a:solidFill>
              <a:prstDash val="solid"/>
              <a:round/>
            </a:ln>
          </a:right>
          <a:top>
            <a:ln w="12700" cap="flat">
              <a:solidFill>
                <a:srgbClr val="4285F4"/>
              </a:solidFill>
              <a:prstDash val="solid"/>
              <a:round/>
            </a:ln>
          </a:top>
          <a:bottom>
            <a:ln w="12700" cap="flat">
              <a:solidFill>
                <a:srgbClr val="4285F4"/>
              </a:solidFill>
              <a:prstDash val="solid"/>
              <a:round/>
            </a:ln>
          </a:bottom>
          <a:insideH>
            <a:ln w="12700" cap="flat">
              <a:solidFill>
                <a:srgbClr val="4285F4"/>
              </a:solidFill>
              <a:prstDash val="solid"/>
              <a:round/>
            </a:ln>
          </a:insideH>
          <a:insideV>
            <a:ln w="12700" cap="flat">
              <a:solidFill>
                <a:srgbClr val="4285F4"/>
              </a:solidFill>
              <a:prstDash val="solid"/>
              <a:round/>
            </a:ln>
          </a:insideV>
        </a:tcBdr>
        <a:fill>
          <a:solidFill>
            <a:srgbClr val="4285F4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4285F4"/>
        </a:fontRef>
        <a:srgbClr val="4285F4"/>
      </a:tcTxStyle>
      <a:tcStyle>
        <a:tcBdr>
          <a:left>
            <a:ln w="12700" cap="flat">
              <a:solidFill>
                <a:srgbClr val="4285F4"/>
              </a:solidFill>
              <a:prstDash val="solid"/>
              <a:round/>
            </a:ln>
          </a:left>
          <a:right>
            <a:ln w="12700" cap="flat">
              <a:solidFill>
                <a:srgbClr val="4285F4"/>
              </a:solidFill>
              <a:prstDash val="solid"/>
              <a:round/>
            </a:ln>
          </a:right>
          <a:top>
            <a:ln w="12700" cap="flat">
              <a:solidFill>
                <a:srgbClr val="4285F4"/>
              </a:solidFill>
              <a:prstDash val="solid"/>
              <a:round/>
            </a:ln>
          </a:top>
          <a:bottom>
            <a:ln w="12700" cap="flat">
              <a:solidFill>
                <a:srgbClr val="4285F4"/>
              </a:solidFill>
              <a:prstDash val="solid"/>
              <a:round/>
            </a:ln>
          </a:bottom>
          <a:insideH>
            <a:ln w="12700" cap="flat">
              <a:solidFill>
                <a:srgbClr val="4285F4"/>
              </a:solidFill>
              <a:prstDash val="solid"/>
              <a:round/>
            </a:ln>
          </a:insideH>
          <a:insideV>
            <a:ln w="12700" cap="flat">
              <a:solidFill>
                <a:srgbClr val="4285F4"/>
              </a:solidFill>
              <a:prstDash val="solid"/>
              <a:round/>
            </a:ln>
          </a:insideV>
        </a:tcBdr>
        <a:fill>
          <a:solidFill>
            <a:srgbClr val="4285F4">
              <a:alpha val="20000"/>
            </a:srgbClr>
          </a:solidFill>
        </a:fill>
      </a:tcStyle>
    </a:firstCol>
    <a:lastRow>
      <a:tcTxStyle b="on" i="off">
        <a:fontRef idx="major">
          <a:srgbClr val="4285F4"/>
        </a:fontRef>
        <a:srgbClr val="4285F4"/>
      </a:tcTxStyle>
      <a:tcStyle>
        <a:tcBdr>
          <a:left>
            <a:ln w="12700" cap="flat">
              <a:solidFill>
                <a:srgbClr val="4285F4"/>
              </a:solidFill>
              <a:prstDash val="solid"/>
              <a:round/>
            </a:ln>
          </a:left>
          <a:right>
            <a:ln w="12700" cap="flat">
              <a:solidFill>
                <a:srgbClr val="4285F4"/>
              </a:solidFill>
              <a:prstDash val="solid"/>
              <a:round/>
            </a:ln>
          </a:right>
          <a:top>
            <a:ln w="50800" cap="flat">
              <a:solidFill>
                <a:srgbClr val="4285F4"/>
              </a:solidFill>
              <a:prstDash val="solid"/>
              <a:round/>
            </a:ln>
          </a:top>
          <a:bottom>
            <a:ln w="12700" cap="flat">
              <a:solidFill>
                <a:srgbClr val="4285F4"/>
              </a:solidFill>
              <a:prstDash val="solid"/>
              <a:round/>
            </a:ln>
          </a:bottom>
          <a:insideH>
            <a:ln w="12700" cap="flat">
              <a:solidFill>
                <a:srgbClr val="4285F4"/>
              </a:solidFill>
              <a:prstDash val="solid"/>
              <a:round/>
            </a:ln>
          </a:insideH>
          <a:insideV>
            <a:ln w="12700" cap="flat">
              <a:solidFill>
                <a:srgbClr val="4285F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4285F4"/>
        </a:fontRef>
        <a:srgbClr val="4285F4"/>
      </a:tcTxStyle>
      <a:tcStyle>
        <a:tcBdr>
          <a:left>
            <a:ln w="12700" cap="flat">
              <a:solidFill>
                <a:srgbClr val="4285F4"/>
              </a:solidFill>
              <a:prstDash val="solid"/>
              <a:round/>
            </a:ln>
          </a:left>
          <a:right>
            <a:ln w="12700" cap="flat">
              <a:solidFill>
                <a:srgbClr val="4285F4"/>
              </a:solidFill>
              <a:prstDash val="solid"/>
              <a:round/>
            </a:ln>
          </a:right>
          <a:top>
            <a:ln w="12700" cap="flat">
              <a:solidFill>
                <a:srgbClr val="4285F4"/>
              </a:solidFill>
              <a:prstDash val="solid"/>
              <a:round/>
            </a:ln>
          </a:top>
          <a:bottom>
            <a:ln w="25400" cap="flat">
              <a:solidFill>
                <a:srgbClr val="4285F4"/>
              </a:solidFill>
              <a:prstDash val="solid"/>
              <a:round/>
            </a:ln>
          </a:bottom>
          <a:insideH>
            <a:ln w="12700" cap="flat">
              <a:solidFill>
                <a:srgbClr val="4285F4"/>
              </a:solidFill>
              <a:prstDash val="solid"/>
              <a:round/>
            </a:ln>
          </a:insideH>
          <a:insideV>
            <a:ln w="12700" cap="flat">
              <a:solidFill>
                <a:srgbClr val="4285F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La scienza ha senso solo quando ci aiuta a capire il mondo in cui viviamo e ad evitare i pericoli.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;p2"/>
          <p:cNvSpPr/>
          <p:nvPr/>
        </p:nvSpPr>
        <p:spPr>
          <a:xfrm flipH="1">
            <a:off x="8246400" y="4245924"/>
            <a:ext cx="897600" cy="897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" name="Google Shape;11;p2"/>
          <p:cNvSpPr/>
          <p:nvPr/>
        </p:nvSpPr>
        <p:spPr>
          <a:xfrm flipH="1">
            <a:off x="8246400" y="4245874"/>
            <a:ext cx="897600" cy="897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8000" y="0"/>
                </a:lnTo>
                <a:cubicBezTo>
                  <a:pt x="19988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680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" name="Testo titolo"/>
          <p:cNvSpPr txBox="1"/>
          <p:nvPr>
            <p:ph type="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Testo titolo</a:t>
            </a:r>
          </a:p>
        </p:txBody>
      </p:sp>
      <p:sp>
        <p:nvSpPr>
          <p:cNvPr id="14" name="Corpo livello uno…"/>
          <p:cNvSpPr txBox="1"/>
          <p:nvPr>
            <p:ph type="body" sz="quarter" idx="1"/>
          </p:nvPr>
        </p:nvSpPr>
        <p:spPr>
          <a:xfrm>
            <a:off x="390525" y="2789129"/>
            <a:ext cx="8222100" cy="432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2286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342900" indent="2540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342900" indent="7112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342900" indent="11684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342900" indent="16256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sto titolo"/>
          <p:cNvSpPr txBox="1"/>
          <p:nvPr>
            <p:ph type="title"/>
          </p:nvPr>
        </p:nvSpPr>
        <p:spPr>
          <a:xfrm>
            <a:off x="475499" y="1258525"/>
            <a:ext cx="8222101" cy="19635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12000">
                <a:solidFill>
                  <a:srgbClr val="424242"/>
                </a:solidFill>
              </a:defRPr>
            </a:lvl1pPr>
          </a:lstStyle>
          <a:p>
            <a:pPr/>
            <a:r>
              <a:t>Testo titolo</a:t>
            </a:r>
          </a:p>
        </p:txBody>
      </p:sp>
      <p:sp>
        <p:nvSpPr>
          <p:cNvPr id="105" name="Corpo livello uno…"/>
          <p:cNvSpPr txBox="1"/>
          <p:nvPr>
            <p:ph type="body" sz="half" idx="1"/>
          </p:nvPr>
        </p:nvSpPr>
        <p:spPr>
          <a:xfrm>
            <a:off x="475499" y="3304625"/>
            <a:ext cx="8222101" cy="1300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sto titolo"/>
          <p:cNvSpPr txBox="1"/>
          <p:nvPr>
            <p:ph type="title"/>
          </p:nvPr>
        </p:nvSpPr>
        <p:spPr>
          <a:xfrm>
            <a:off x="460950" y="2065350"/>
            <a:ext cx="8222100" cy="1012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>
              <a:defRPr sz="4200"/>
            </a:lvl1pPr>
          </a:lstStyle>
          <a:p>
            <a:pPr/>
            <a:r>
              <a:t>Testo titolo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" name="Google Shape;20;p4"/>
          <p:cNvSpPr/>
          <p:nvPr/>
        </p:nvSpPr>
        <p:spPr>
          <a:xfrm>
            <a:off x="0" y="1685999"/>
            <a:ext cx="9144000" cy="1086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" name="Testo titolo"/>
          <p:cNvSpPr txBox="1"/>
          <p:nvPr>
            <p:ph type="title"/>
          </p:nvPr>
        </p:nvSpPr>
        <p:spPr>
          <a:xfrm>
            <a:off x="471900" y="738725"/>
            <a:ext cx="8222100" cy="7677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Testo titolo</a:t>
            </a:r>
          </a:p>
        </p:txBody>
      </p:sp>
      <p:sp>
        <p:nvSpPr>
          <p:cNvPr id="33" name="Corpo livello uno…"/>
          <p:cNvSpPr txBox="1"/>
          <p:nvPr>
            <p:ph type="body" idx="1"/>
          </p:nvPr>
        </p:nvSpPr>
        <p:spPr>
          <a:xfrm>
            <a:off x="471900" y="1919074"/>
            <a:ext cx="8222100" cy="271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2" name="Google Shape;26;p5"/>
          <p:cNvSpPr/>
          <p:nvPr/>
        </p:nvSpPr>
        <p:spPr>
          <a:xfrm>
            <a:off x="0" y="1685999"/>
            <a:ext cx="9144000" cy="1086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" name="Testo titolo"/>
          <p:cNvSpPr txBox="1"/>
          <p:nvPr>
            <p:ph type="title"/>
          </p:nvPr>
        </p:nvSpPr>
        <p:spPr>
          <a:xfrm>
            <a:off x="471900" y="738725"/>
            <a:ext cx="8222100" cy="7677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Testo titolo</a:t>
            </a:r>
          </a:p>
        </p:txBody>
      </p:sp>
      <p:sp>
        <p:nvSpPr>
          <p:cNvPr id="44" name="Corpo livello uno…"/>
          <p:cNvSpPr txBox="1"/>
          <p:nvPr>
            <p:ph type="body" sz="half" idx="1"/>
          </p:nvPr>
        </p:nvSpPr>
        <p:spPr>
          <a:xfrm>
            <a:off x="471900" y="1919074"/>
            <a:ext cx="3999901" cy="2710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5" name="Google Shape;29;p5"/>
          <p:cNvSpPr txBox="1"/>
          <p:nvPr>
            <p:ph type="body" sz="half" idx="21"/>
          </p:nvPr>
        </p:nvSpPr>
        <p:spPr>
          <a:xfrm>
            <a:off x="4694249" y="1919074"/>
            <a:ext cx="3999901" cy="271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4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32;p6"/>
          <p:cNvSpPr/>
          <p:nvPr/>
        </p:nvSpPr>
        <p:spPr>
          <a:xfrm flipH="1" rot="10800000">
            <a:off x="0" y="656400"/>
            <a:ext cx="9144000" cy="44871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4" name="Google Shape;33;p6"/>
          <p:cNvSpPr/>
          <p:nvPr/>
        </p:nvSpPr>
        <p:spPr>
          <a:xfrm>
            <a:off x="0" y="656350"/>
            <a:ext cx="9144000" cy="1086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" name="Testo titolo"/>
          <p:cNvSpPr txBox="1"/>
          <p:nvPr>
            <p:ph type="title"/>
          </p:nvPr>
        </p:nvSpPr>
        <p:spPr>
          <a:xfrm>
            <a:off x="98249" y="16349"/>
            <a:ext cx="8826601" cy="6027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>
              <a:defRPr sz="1800"/>
            </a:lvl1pPr>
          </a:lstStyle>
          <a:p>
            <a:pPr/>
            <a:r>
              <a:t>Testo titolo</a:t>
            </a:r>
          </a:p>
        </p:txBody>
      </p:sp>
      <p:sp>
        <p:nvSpPr>
          <p:cNvPr id="5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37;p7"/>
          <p:cNvSpPr/>
          <p:nvPr/>
        </p:nvSpPr>
        <p:spPr>
          <a:xfrm flipH="1" rot="10800000">
            <a:off x="3276600" y="24"/>
            <a:ext cx="5867400" cy="5143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4" name="Google Shape;38;p7"/>
          <p:cNvSpPr/>
          <p:nvPr/>
        </p:nvSpPr>
        <p:spPr>
          <a:xfrm rot="16200000">
            <a:off x="759149" y="2517450"/>
            <a:ext cx="5143501" cy="1086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5" name="Testo titolo"/>
          <p:cNvSpPr txBox="1"/>
          <p:nvPr>
            <p:ph type="title"/>
          </p:nvPr>
        </p:nvSpPr>
        <p:spPr>
          <a:xfrm>
            <a:off x="226077" y="357800"/>
            <a:ext cx="2808001" cy="953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400"/>
            </a:lvl1pPr>
          </a:lstStyle>
          <a:p>
            <a:pPr/>
            <a:r>
              <a:t>Testo titolo</a:t>
            </a:r>
          </a:p>
        </p:txBody>
      </p:sp>
      <p:sp>
        <p:nvSpPr>
          <p:cNvPr id="66" name="Corpo livello uno…"/>
          <p:cNvSpPr txBox="1"/>
          <p:nvPr>
            <p:ph type="body" sz="quarter" idx="1"/>
          </p:nvPr>
        </p:nvSpPr>
        <p:spPr>
          <a:xfrm>
            <a:off x="226075" y="1465799"/>
            <a:ext cx="2808000" cy="31635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04800">
              <a:buClr>
                <a:srgbClr val="FFFFFF"/>
              </a:buClr>
              <a:buSzPts val="1200"/>
              <a:defRPr sz="1200">
                <a:solidFill>
                  <a:srgbClr val="FFFFFF"/>
                </a:solidFill>
              </a:defRPr>
            </a:lvl1pPr>
            <a:lvl2pPr marL="914400" indent="-304800">
              <a:buClr>
                <a:srgbClr val="FFFFFF"/>
              </a:buClr>
              <a:buSzPts val="1200"/>
              <a:defRPr sz="1200">
                <a:solidFill>
                  <a:srgbClr val="FFFFFF"/>
                </a:solidFill>
              </a:defRPr>
            </a:lvl2pPr>
            <a:lvl3pPr marL="1371600" indent="-304800">
              <a:buClr>
                <a:srgbClr val="FFFFFF"/>
              </a:buClr>
              <a:buSzPts val="1200"/>
              <a:defRPr sz="1200">
                <a:solidFill>
                  <a:srgbClr val="FFFFFF"/>
                </a:solidFill>
              </a:defRPr>
            </a:lvl3pPr>
            <a:lvl4pPr marL="1828800" indent="-304800">
              <a:buClr>
                <a:srgbClr val="FFFFFF"/>
              </a:buClr>
              <a:buSzPts val="1200"/>
              <a:defRPr sz="1200">
                <a:solidFill>
                  <a:srgbClr val="FFFFFF"/>
                </a:solidFill>
              </a:defRPr>
            </a:lvl4pPr>
            <a:lvl5pPr marL="2286000" indent="-304800">
              <a:buClr>
                <a:srgbClr val="FFFFFF"/>
              </a:buClr>
              <a:buSzPts val="1200"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sto titolo"/>
          <p:cNvSpPr txBox="1"/>
          <p:nvPr>
            <p:ph type="title"/>
          </p:nvPr>
        </p:nvSpPr>
        <p:spPr>
          <a:xfrm>
            <a:off x="490250" y="488249"/>
            <a:ext cx="6227101" cy="4090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>
              <a:defRPr sz="6000"/>
            </a:lvl1pPr>
          </a:lstStyle>
          <a:p>
            <a:pPr/>
            <a:r>
              <a:t>Testo titolo</a:t>
            </a:r>
          </a:p>
        </p:txBody>
      </p:sp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3" name="Google Shape;47;p9"/>
          <p:cNvSpPr/>
          <p:nvPr/>
        </p:nvSpPr>
        <p:spPr>
          <a:xfrm rot="5400000">
            <a:off x="1946424" y="2517750"/>
            <a:ext cx="5142902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4" name="Testo titolo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4200">
                <a:solidFill>
                  <a:srgbClr val="424242"/>
                </a:solidFill>
              </a:defRPr>
            </a:lvl1pPr>
          </a:lstStyle>
          <a:p>
            <a:pPr/>
            <a:r>
              <a:t>Testo titolo</a:t>
            </a:r>
          </a:p>
        </p:txBody>
      </p:sp>
      <p:sp>
        <p:nvSpPr>
          <p:cNvPr id="85" name="Corpo livello uno…"/>
          <p:cNvSpPr txBox="1"/>
          <p:nvPr>
            <p:ph type="body" sz="quarter" idx="1"/>
          </p:nvPr>
        </p:nvSpPr>
        <p:spPr>
          <a:xfrm>
            <a:off x="265500" y="2779466"/>
            <a:ext cx="4045200" cy="12351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6" name="Google Shape;50;p9"/>
          <p:cNvSpPr txBox="1"/>
          <p:nvPr>
            <p:ph type="body" sz="half" idx="21"/>
          </p:nvPr>
        </p:nvSpPr>
        <p:spPr>
          <a:xfrm>
            <a:off x="4939500" y="724199"/>
            <a:ext cx="3837000" cy="36951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>
              <a:buClr>
                <a:srgbClr val="FFFFFF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53;p10"/>
          <p:cNvSpPr/>
          <p:nvPr/>
        </p:nvSpPr>
        <p:spPr>
          <a:xfrm flipH="1" rot="10800000">
            <a:off x="0" y="0"/>
            <a:ext cx="9144000" cy="46959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5" name="Google Shape;54;p10"/>
          <p:cNvSpPr/>
          <p:nvPr/>
        </p:nvSpPr>
        <p:spPr>
          <a:xfrm flipH="1" rot="10800000">
            <a:off x="0" y="4622724"/>
            <a:ext cx="9144000" cy="741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6" name="Corpo livello uno…"/>
          <p:cNvSpPr txBox="1"/>
          <p:nvPr>
            <p:ph type="body" sz="quarter" idx="1"/>
          </p:nvPr>
        </p:nvSpPr>
        <p:spPr>
          <a:xfrm>
            <a:off x="57150" y="4696824"/>
            <a:ext cx="8382000" cy="4467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869042" indent="-272142">
              <a:lnSpc>
                <a:spcPct val="100000"/>
              </a:lnSpc>
              <a:buClrTx/>
              <a:buSzPts val="1200"/>
              <a:buFontTx/>
              <a:defRPr sz="1200">
                <a:solidFill>
                  <a:srgbClr val="FFFFFF"/>
                </a:solidFill>
              </a:defRPr>
            </a:lvl2pPr>
            <a:lvl3pPr marL="1326242" indent="-272142">
              <a:lnSpc>
                <a:spcPct val="100000"/>
              </a:lnSpc>
              <a:buClrTx/>
              <a:buSzPts val="1200"/>
              <a:buFontTx/>
              <a:defRPr sz="1200">
                <a:solidFill>
                  <a:srgbClr val="FFFFFF"/>
                </a:solidFill>
              </a:defRPr>
            </a:lvl3pPr>
            <a:lvl4pPr marL="1783442" indent="-272142">
              <a:lnSpc>
                <a:spcPct val="100000"/>
              </a:lnSpc>
              <a:buClrTx/>
              <a:buSzPts val="1200"/>
              <a:buFontTx/>
              <a:defRPr sz="1200">
                <a:solidFill>
                  <a:srgbClr val="FFFFFF"/>
                </a:solidFill>
              </a:defRPr>
            </a:lvl4pPr>
            <a:lvl5pPr marL="2240642" indent="-272142">
              <a:lnSpc>
                <a:spcPct val="100000"/>
              </a:lnSpc>
              <a:buClrTx/>
              <a:buSzPts val="1200"/>
              <a:buFontTx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o titolo"/>
          <p:cNvSpPr txBox="1"/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/>
          <a:lstStyle/>
          <a:p>
            <a:pPr/>
            <a:r>
              <a:t>Testo titolo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8735428" y="4724798"/>
            <a:ext cx="336813" cy="33525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737373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737373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737373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737373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737373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737373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737373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737373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737373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ergio.cardillo@liceobisazza.edu.it" TargetMode="External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g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ted.com/talks/robert_lang_folds_way_new_origami?utm_campaign=tedspread--a&amp;utm_medium=referral&amp;utm_source=tedcomshare" TargetMode="External"/><Relationship Id="rId3" Type="http://schemas.openxmlformats.org/officeDocument/2006/relationships/hyperlink" Target="https://www.favoledicarta.it/articoli/storia-dellorigami" TargetMode="External"/><Relationship Id="rId4" Type="http://schemas.openxmlformats.org/officeDocument/2006/relationships/hyperlink" Target="https://www.ted.com/talks/eduardo_saenz_de_cabezon_math_is_forever?utm_campaign=tedspread--a&amp;utm_medium=referral&amp;utm_source=tedcomshare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67;p13"/>
          <p:cNvSpPr txBox="1"/>
          <p:nvPr>
            <p:ph type="ctrTitle"/>
          </p:nvPr>
        </p:nvSpPr>
        <p:spPr>
          <a:xfrm>
            <a:off x="390525" y="585632"/>
            <a:ext cx="8472840" cy="216724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Quando la matematica prende...una bella piega!</a:t>
            </a:r>
          </a:p>
        </p:txBody>
      </p:sp>
      <p:sp>
        <p:nvSpPr>
          <p:cNvPr id="123" name="Google Shape;69;p13"/>
          <p:cNvSpPr txBox="1"/>
          <p:nvPr/>
        </p:nvSpPr>
        <p:spPr>
          <a:xfrm>
            <a:off x="390537" y="4158892"/>
            <a:ext cx="4779456" cy="761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Sergio Cardillo - </a:t>
            </a:r>
            <a:r>
              <a:rPr u="sng"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sergio.cardillo@liceobisazza.edu.it</a:t>
            </a:r>
          </a:p>
        </p:txBody>
      </p:sp>
      <p:pic>
        <p:nvPicPr>
          <p:cNvPr id="124" name="Google Shape;70;p13" descr="Google Shape;70;p13"/>
          <p:cNvPicPr>
            <a:picLocks noChangeAspect="1"/>
          </p:cNvPicPr>
          <p:nvPr/>
        </p:nvPicPr>
        <p:blipFill>
          <a:blip r:embed="rId3">
            <a:extLst/>
          </a:blip>
          <a:srcRect l="17999" t="15950" r="15263" b="10544"/>
          <a:stretch>
            <a:fillRect/>
          </a:stretch>
        </p:blipFill>
        <p:spPr>
          <a:xfrm>
            <a:off x="5276850" y="2945705"/>
            <a:ext cx="2381647" cy="1770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74" y="0"/>
                </a:moveTo>
                <a:cubicBezTo>
                  <a:pt x="1197" y="0"/>
                  <a:pt x="0" y="1610"/>
                  <a:pt x="0" y="3598"/>
                </a:cubicBezTo>
                <a:lnTo>
                  <a:pt x="0" y="18002"/>
                </a:lnTo>
                <a:cubicBezTo>
                  <a:pt x="0" y="19990"/>
                  <a:pt x="1197" y="21600"/>
                  <a:pt x="2674" y="21600"/>
                </a:cubicBezTo>
                <a:lnTo>
                  <a:pt x="18926" y="21600"/>
                </a:lnTo>
                <a:cubicBezTo>
                  <a:pt x="20403" y="21600"/>
                  <a:pt x="21600" y="19990"/>
                  <a:pt x="21600" y="18002"/>
                </a:cubicBezTo>
                <a:lnTo>
                  <a:pt x="21600" y="3598"/>
                </a:lnTo>
                <a:cubicBezTo>
                  <a:pt x="21600" y="1610"/>
                  <a:pt x="20403" y="0"/>
                  <a:pt x="18926" y="0"/>
                </a:cubicBezTo>
                <a:lnTo>
                  <a:pt x="2674" y="0"/>
                </a:lnTo>
                <a:close/>
              </a:path>
            </a:pathLst>
          </a:custGeom>
          <a:ln w="47625">
            <a:solidFill>
              <a:srgbClr val="FFFFFF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La matematica che non ti aspet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 matematica che non ti aspetti</a:t>
            </a:r>
          </a:p>
        </p:txBody>
      </p:sp>
      <p:sp>
        <p:nvSpPr>
          <p:cNvPr id="166" name="MATEMATICA"/>
          <p:cNvSpPr txBox="1"/>
          <p:nvPr/>
        </p:nvSpPr>
        <p:spPr>
          <a:xfrm>
            <a:off x="2098036" y="802300"/>
            <a:ext cx="4947928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5900">
                <a:solidFill>
                  <a:schemeClr val="accent6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MATEMATICA</a:t>
            </a:r>
          </a:p>
        </p:txBody>
      </p:sp>
      <p:sp>
        <p:nvSpPr>
          <p:cNvPr id="167" name="Linguaggio"/>
          <p:cNvSpPr txBox="1"/>
          <p:nvPr/>
        </p:nvSpPr>
        <p:spPr>
          <a:xfrm>
            <a:off x="3532664" y="2677700"/>
            <a:ext cx="2078672" cy="444501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hueOff val="-656774"/>
                  <a:lumOff val="37579"/>
                </a:schemeClr>
              </a:gs>
            </a:gsLst>
            <a:lin ang="16200000"/>
          </a:gradFill>
          <a:ln w="12700">
            <a:solidFill>
              <a:srgbClr val="FFFFFF"/>
            </a:solidFill>
            <a:miter lim="400000"/>
          </a:ln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Linguaggio</a:t>
            </a:r>
          </a:p>
        </p:txBody>
      </p:sp>
      <p:sp>
        <p:nvSpPr>
          <p:cNvPr id="168" name="Schemi"/>
          <p:cNvSpPr txBox="1"/>
          <p:nvPr/>
        </p:nvSpPr>
        <p:spPr>
          <a:xfrm>
            <a:off x="640042" y="2677700"/>
            <a:ext cx="1393317" cy="444501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hueOff val="-656774"/>
                  <a:lumOff val="37579"/>
                </a:schemeClr>
              </a:gs>
            </a:gsLst>
            <a:lin ang="16200000"/>
          </a:gradFill>
          <a:ln w="12700">
            <a:solidFill>
              <a:srgbClr val="FFFFFF"/>
            </a:solidFill>
            <a:miter lim="400000"/>
          </a:ln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Schemi</a:t>
            </a:r>
          </a:p>
        </p:txBody>
      </p:sp>
      <p:sp>
        <p:nvSpPr>
          <p:cNvPr id="169" name="Regole"/>
          <p:cNvSpPr txBox="1"/>
          <p:nvPr/>
        </p:nvSpPr>
        <p:spPr>
          <a:xfrm>
            <a:off x="7110641" y="2677700"/>
            <a:ext cx="1312441" cy="457201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hueOff val="-656774"/>
                  <a:lumOff val="37579"/>
                </a:schemeClr>
              </a:gs>
            </a:gsLst>
            <a:lin ang="16200000"/>
          </a:gradFill>
          <a:ln w="25400">
            <a:solidFill>
              <a:srgbClr val="FFFFFF"/>
            </a:solidFill>
            <a:miter lim="400000"/>
          </a:ln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Regole</a:t>
            </a:r>
          </a:p>
        </p:txBody>
      </p:sp>
      <p:sp>
        <p:nvSpPr>
          <p:cNvPr id="170" name="INNOVAZIONE"/>
          <p:cNvSpPr txBox="1"/>
          <p:nvPr/>
        </p:nvSpPr>
        <p:spPr>
          <a:xfrm>
            <a:off x="2098036" y="3834231"/>
            <a:ext cx="4947928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5900">
                <a:solidFill>
                  <a:schemeClr val="accent6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INNOVAZIONE</a:t>
            </a:r>
          </a:p>
        </p:txBody>
      </p:sp>
      <p:sp>
        <p:nvSpPr>
          <p:cNvPr id="171" name="Freccia 5"/>
          <p:cNvSpPr/>
          <p:nvPr/>
        </p:nvSpPr>
        <p:spPr>
          <a:xfrm>
            <a:off x="4107157" y="1694105"/>
            <a:ext cx="808786" cy="829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13" fill="norm" stroke="1" extrusionOk="0">
                <a:moveTo>
                  <a:pt x="10529" y="0"/>
                </a:moveTo>
                <a:lnTo>
                  <a:pt x="10529" y="2252"/>
                </a:lnTo>
                <a:cubicBezTo>
                  <a:pt x="6127" y="2290"/>
                  <a:pt x="2426" y="5063"/>
                  <a:pt x="1275" y="8842"/>
                </a:cubicBezTo>
                <a:lnTo>
                  <a:pt x="4596" y="10276"/>
                </a:lnTo>
                <a:cubicBezTo>
                  <a:pt x="5122" y="7645"/>
                  <a:pt x="7572" y="5648"/>
                  <a:pt x="10529" y="5607"/>
                </a:cubicBezTo>
                <a:lnTo>
                  <a:pt x="10529" y="7662"/>
                </a:lnTo>
                <a:lnTo>
                  <a:pt x="16091" y="3831"/>
                </a:lnTo>
                <a:lnTo>
                  <a:pt x="10529" y="0"/>
                </a:lnTo>
                <a:close/>
                <a:moveTo>
                  <a:pt x="17685" y="4997"/>
                </a:moveTo>
                <a:lnTo>
                  <a:pt x="14789" y="7046"/>
                </a:lnTo>
                <a:cubicBezTo>
                  <a:pt x="16783" y="8706"/>
                  <a:pt x="17443" y="11456"/>
                  <a:pt x="16235" y="13805"/>
                </a:cubicBezTo>
                <a:lnTo>
                  <a:pt x="14269" y="12888"/>
                </a:lnTo>
                <a:lnTo>
                  <a:pt x="15451" y="19251"/>
                </a:lnTo>
                <a:lnTo>
                  <a:pt x="21600" y="16307"/>
                </a:lnTo>
                <a:lnTo>
                  <a:pt x="19446" y="15303"/>
                </a:lnTo>
                <a:cubicBezTo>
                  <a:pt x="21285" y="11775"/>
                  <a:pt x="20457" y="7668"/>
                  <a:pt x="17685" y="4997"/>
                </a:cubicBezTo>
                <a:close/>
                <a:moveTo>
                  <a:pt x="972" y="10677"/>
                </a:moveTo>
                <a:lnTo>
                  <a:pt x="0" y="17074"/>
                </a:lnTo>
                <a:lnTo>
                  <a:pt x="2120" y="16006"/>
                </a:lnTo>
                <a:cubicBezTo>
                  <a:pt x="4403" y="19887"/>
                  <a:pt x="9288" y="21600"/>
                  <a:pt x="13647" y="20265"/>
                </a:cubicBezTo>
                <a:lnTo>
                  <a:pt x="12998" y="16913"/>
                </a:lnTo>
                <a:cubicBezTo>
                  <a:pt x="10149" y="18031"/>
                  <a:pt x="6810" y="16983"/>
                  <a:pt x="5281" y="14416"/>
                </a:cubicBezTo>
                <a:lnTo>
                  <a:pt x="7215" y="13443"/>
                </a:lnTo>
                <a:lnTo>
                  <a:pt x="972" y="10677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2" name="Freccia 11"/>
          <p:cNvSpPr/>
          <p:nvPr/>
        </p:nvSpPr>
        <p:spPr>
          <a:xfrm rot="8680124">
            <a:off x="6505478" y="3152879"/>
            <a:ext cx="1302964" cy="981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3" name="Freccia 11"/>
          <p:cNvSpPr/>
          <p:nvPr/>
        </p:nvSpPr>
        <p:spPr>
          <a:xfrm flipH="1" rot="13500000">
            <a:off x="824991" y="3198292"/>
            <a:ext cx="1302964" cy="981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4" name="Freccia 11"/>
          <p:cNvSpPr/>
          <p:nvPr/>
        </p:nvSpPr>
        <p:spPr>
          <a:xfrm rot="5364564">
            <a:off x="4137946" y="3359041"/>
            <a:ext cx="865903" cy="659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75" name="pasted-movie.gif" descr="pasted-movie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6904" y="3137893"/>
            <a:ext cx="2218340" cy="2174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8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25140000">
                                      <p:cBhvr>
                                        <p:cTn id="6" dur="3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Class="entr" nodeType="after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Class="entr" nodeType="after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Class="entr" nodeType="after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Class="entr" nodeType="after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Class="entr" nodeType="after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1"/>
      <p:bldP build="whole" bldLvl="1" animBg="1" rev="0" advAuto="0" spid="172" grpId="7"/>
      <p:bldP build="whole" bldLvl="1" animBg="1" rev="0" advAuto="0" spid="167" grpId="2"/>
      <p:bldP build="whole" bldLvl="1" animBg="1" rev="0" advAuto="0" spid="174" grpId="6"/>
      <p:bldP build="whole" bldLvl="1" animBg="1" rev="0" advAuto="0" spid="168" grpId="4"/>
      <p:bldP build="whole" bldLvl="1" animBg="1" rev="0" advAuto="0" spid="169" grpId="3"/>
      <p:bldP build="whole" bldLvl="1" animBg="1" rev="0" advAuto="0" spid="173" grpId="5"/>
      <p:bldP build="whole" bldLvl="1" animBg="1" rev="0" advAuto="0" spid="170" grpId="8"/>
      <p:bldP build="whole" bldLvl="1" animBg="1" rev="0" advAuto="0" spid="175" grpId="9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a matematica degli origam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 matematica degli origami</a:t>
            </a:r>
          </a:p>
        </p:txBody>
      </p:sp>
      <p:sp>
        <p:nvSpPr>
          <p:cNvPr id="178" name="Colorazione a 2: è possibile colorare ogni diagramma con soli due colori senza avere mai lo stesso colore in due spazi adiacenti.…"/>
          <p:cNvSpPr txBox="1"/>
          <p:nvPr>
            <p:ph type="body" idx="1"/>
          </p:nvPr>
        </p:nvSpPr>
        <p:spPr>
          <a:xfrm>
            <a:off x="471900" y="1919074"/>
            <a:ext cx="8222100" cy="2991352"/>
          </a:xfrm>
          <a:prstGeom prst="rect">
            <a:avLst/>
          </a:prstGeom>
        </p:spPr>
        <p:txBody>
          <a:bodyPr/>
          <a:lstStyle/>
          <a:p>
            <a:pPr marL="476250" indent="-361950">
              <a:buSzPts val="1900"/>
              <a:defRPr sz="1900">
                <a:solidFill>
                  <a:srgbClr val="474747"/>
                </a:solidFill>
              </a:defRPr>
            </a:pPr>
            <a:r>
              <a:t>Colorazione a 2: è possibile colorare ogni diagramma con soli due colori senza avere mai lo stesso colore in due spazi adiacenti.</a:t>
            </a:r>
          </a:p>
          <a:p>
            <a:pPr marL="476250" indent="-361950">
              <a:buSzPts val="1900"/>
              <a:defRPr sz="1900">
                <a:solidFill>
                  <a:srgbClr val="474747"/>
                </a:solidFill>
              </a:defRPr>
            </a:pPr>
            <a:r>
              <a:t>Per ciascun vertice interno, il numero di pieghe a monte è il numero di pieghe a valle deve differire di 2.</a:t>
            </a:r>
          </a:p>
          <a:p>
            <a:pPr marL="476250" indent="-361950">
              <a:buSzPts val="1900"/>
              <a:defRPr sz="1900">
                <a:solidFill>
                  <a:srgbClr val="474747"/>
                </a:solidFill>
              </a:defRPr>
            </a:pPr>
            <a:r>
              <a:t>Per ciascun vertice interno: gli angoli di posto pari (dispari) sono supplementari.</a:t>
            </a:r>
          </a:p>
          <a:p>
            <a:pPr marL="476250" indent="-361950">
              <a:buSzPts val="1900"/>
              <a:defRPr sz="1900">
                <a:solidFill>
                  <a:srgbClr val="474747"/>
                </a:solidFill>
              </a:defRPr>
            </a:pPr>
            <a:r>
              <a:t>Il foglio non può mai “entrare” dentro una piega.</a:t>
            </a:r>
          </a:p>
        </p:txBody>
      </p:sp>
      <p:sp>
        <p:nvSpPr>
          <p:cNvPr id="179" name="Quattro regole per domarli"/>
          <p:cNvSpPr txBox="1"/>
          <p:nvPr/>
        </p:nvSpPr>
        <p:spPr>
          <a:xfrm>
            <a:off x="568862" y="1358325"/>
            <a:ext cx="2088047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Quattro regole per domarli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a matematica degli origam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 matematica degli origami</a:t>
            </a:r>
          </a:p>
        </p:txBody>
      </p:sp>
      <p:sp>
        <p:nvSpPr>
          <p:cNvPr id="182" name="Un modello per trovarli"/>
          <p:cNvSpPr txBox="1"/>
          <p:nvPr/>
        </p:nvSpPr>
        <p:spPr>
          <a:xfrm>
            <a:off x="568862" y="1358325"/>
            <a:ext cx="1801293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Un modello per trovarli</a:t>
            </a:r>
          </a:p>
        </p:txBody>
      </p:sp>
      <p:pic>
        <p:nvPicPr>
          <p:cNvPr id="183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983" y="1827099"/>
            <a:ext cx="4247969" cy="3175303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Uno schema per ghermirli"/>
          <p:cNvSpPr txBox="1"/>
          <p:nvPr/>
        </p:nvSpPr>
        <p:spPr>
          <a:xfrm>
            <a:off x="568862" y="1358325"/>
            <a:ext cx="2048286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Uno schema per ghermirli</a:t>
            </a:r>
          </a:p>
        </p:txBody>
      </p:sp>
      <p:pic>
        <p:nvPicPr>
          <p:cNvPr id="185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4910" y="1837275"/>
            <a:ext cx="3145076" cy="3154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000" fill="hold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  <p:bldP build="whole" bldLvl="1" animBg="1" rev="0" advAuto="0" spid="184" grpId="2"/>
      <p:bldP build="whole" bldLvl="1" animBg="1" rev="0" advAuto="0" spid="185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La matematica degli origam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 matematica degli origami</a:t>
            </a:r>
          </a:p>
        </p:txBody>
      </p:sp>
      <p:sp>
        <p:nvSpPr>
          <p:cNvPr id="188" name="Uno schema per ghermirli"/>
          <p:cNvSpPr txBox="1"/>
          <p:nvPr/>
        </p:nvSpPr>
        <p:spPr>
          <a:xfrm>
            <a:off x="568862" y="1358325"/>
            <a:ext cx="2048286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Uno schema per ghermirli</a:t>
            </a:r>
          </a:p>
        </p:txBody>
      </p:sp>
      <p:pic>
        <p:nvPicPr>
          <p:cNvPr id="189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983" y="1827099"/>
            <a:ext cx="4247969" cy="3175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4910" y="1837275"/>
            <a:ext cx="3145076" cy="3154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asted-image.jpeg" descr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365" y="1794568"/>
            <a:ext cx="4858174" cy="3240364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E nel foglio poi piegarli"/>
          <p:cNvSpPr txBox="1"/>
          <p:nvPr/>
        </p:nvSpPr>
        <p:spPr>
          <a:xfrm>
            <a:off x="568862" y="1358325"/>
            <a:ext cx="1801727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E nel foglio poi piegarli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xit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" dur="1000" fill="hold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1"/>
      <p:bldP build="whole" bldLvl="1" animBg="1" rev="0" advAuto="0" spid="192" grpId="4"/>
      <p:bldP build="whole" bldLvl="1" animBg="1" rev="0" advAuto="0" spid="191" grpId="2"/>
      <p:bldP build="whole" bldLvl="1" animBg="1" rev="0" advAuto="0" spid="188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A cercare nuove forme di vita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474747"/>
                </a:solidFill>
              </a:defRPr>
            </a:lvl1pPr>
          </a:lstStyle>
          <a:p>
            <a:pPr/>
            <a:r>
              <a:t>A cercare nuove forme di vita</a:t>
            </a:r>
          </a:p>
        </p:txBody>
      </p:sp>
      <p:sp>
        <p:nvSpPr>
          <p:cNvPr id="195" name="Google Shape;29;p5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ClrTx/>
              <a:buSzTx/>
              <a:buFontTx/>
              <a:buNone/>
              <a:defRPr sz="1400">
                <a:solidFill>
                  <a:srgbClr val="474747"/>
                </a:solidFill>
              </a:defRPr>
            </a:lvl1pPr>
          </a:lstStyle>
          <a:p>
            <a:pPr/>
            <a:r>
              <a:t>A salvare delle vite</a:t>
            </a:r>
          </a:p>
        </p:txBody>
      </p:sp>
      <p:pic>
        <p:nvPicPr>
          <p:cNvPr id="196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801" y="2264113"/>
            <a:ext cx="3650098" cy="2760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8546" y="2442789"/>
            <a:ext cx="4391308" cy="2403117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A cosa serve la matematica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cosa serve la matematica?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1"/>
      <p:bldP build="whole" bldLvl="1" animBg="1" rev="0" advAuto="0" spid="195" grpId="3"/>
      <p:bldP build="whole" bldLvl="1" animBg="1" rev="0" advAuto="0" spid="196" grpId="2"/>
      <p:bldP build="whole" bldLvl="1" animBg="1" rev="0" advAuto="0" spid="197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118;p19"/>
          <p:cNvSpPr txBox="1"/>
          <p:nvPr>
            <p:ph type="title"/>
          </p:nvPr>
        </p:nvSpPr>
        <p:spPr>
          <a:xfrm>
            <a:off x="471900" y="738725"/>
            <a:ext cx="8222099" cy="767701"/>
          </a:xfrm>
          <a:prstGeom prst="rect">
            <a:avLst/>
          </a:prstGeom>
        </p:spPr>
        <p:txBody>
          <a:bodyPr/>
          <a:lstStyle/>
          <a:p>
            <a:pPr/>
            <a:r>
              <a:t>La matematica degli origami</a:t>
            </a:r>
          </a:p>
        </p:txBody>
      </p:sp>
      <p:sp>
        <p:nvSpPr>
          <p:cNvPr id="201" name="https://www.ted.com/talks/robert_lang_folds_way_new_origami"/>
          <p:cNvSpPr txBox="1"/>
          <p:nvPr/>
        </p:nvSpPr>
        <p:spPr>
          <a:xfrm>
            <a:off x="1514547" y="1974175"/>
            <a:ext cx="6114906" cy="246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700"/>
            </a:lvl1pPr>
          </a:lstStyle>
          <a:p>
            <a:pPr/>
            <a:r>
              <a:t>https://www.ted.com/talks/robert_lang_folds_way_new_origami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143;p22"/>
          <p:cNvSpPr txBox="1"/>
          <p:nvPr>
            <p:ph type="title"/>
          </p:nvPr>
        </p:nvSpPr>
        <p:spPr>
          <a:xfrm>
            <a:off x="471900" y="738725"/>
            <a:ext cx="8222099" cy="767701"/>
          </a:xfrm>
          <a:prstGeom prst="rect">
            <a:avLst/>
          </a:prstGeom>
        </p:spPr>
        <p:txBody>
          <a:bodyPr/>
          <a:lstStyle/>
          <a:p>
            <a:pPr/>
            <a:r>
              <a:t>Per tipi curiosi...</a:t>
            </a:r>
          </a:p>
        </p:txBody>
      </p:sp>
      <p:sp>
        <p:nvSpPr>
          <p:cNvPr id="204" name="Google Shape;144;p22"/>
          <p:cNvSpPr txBox="1"/>
          <p:nvPr/>
        </p:nvSpPr>
        <p:spPr>
          <a:xfrm>
            <a:off x="471900" y="1872506"/>
            <a:ext cx="8200200" cy="296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marL="477837" indent="-350837">
              <a:buClr>
                <a:srgbClr val="000000"/>
              </a:buClr>
              <a:buSzPts val="1700"/>
              <a:buFont typeface="Arial"/>
              <a:buChar char="●"/>
              <a:defRPr b="1" sz="1700">
                <a:solidFill>
                  <a:srgbClr val="000000"/>
                </a:solidFill>
              </a:defRPr>
            </a:pPr>
            <a:r>
              <a:t>Robert Lang:</a:t>
            </a:r>
            <a:r>
              <a:rPr b="0"/>
              <a:t> </a:t>
            </a:r>
            <a:r>
              <a:rPr b="0" i="1"/>
              <a:t>The math and magic of origami</a:t>
            </a:r>
            <a:br>
              <a:rPr b="0" i="1"/>
            </a:br>
            <a:r>
              <a:rPr b="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https://www.ted.com/talks/robert_lang_folds_way_new_origami?utm_campaign=tedspread--a&amp;utm_medium=referral&amp;utm_source=tedcomshare</a:t>
            </a:r>
          </a:p>
          <a:p>
            <a:pPr marL="477837" indent="-350837">
              <a:spcBef>
                <a:spcPts val="1000"/>
              </a:spcBef>
              <a:buClr>
                <a:srgbClr val="000000"/>
              </a:buClr>
              <a:buSzPts val="1700"/>
              <a:buFont typeface="Arial"/>
              <a:buChar char="●"/>
              <a:defRPr b="1" sz="1700">
                <a:solidFill>
                  <a:srgbClr val="000000"/>
                </a:solidFill>
              </a:defRPr>
            </a:pPr>
            <a:r>
              <a:t>Federico  Scalambra:</a:t>
            </a:r>
            <a:r>
              <a:rPr b="0"/>
              <a:t> </a:t>
            </a:r>
            <a:r>
              <a:rPr b="0" i="1"/>
              <a:t>Storia dell’Origami</a:t>
            </a:r>
            <a:br>
              <a:rPr b="0" i="1"/>
            </a:br>
            <a:r>
              <a:rPr b="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 invalidUrl="" action="" tgtFrame="" tooltip="" history="1" highlightClick="0" endSnd="0"/>
              </a:rPr>
              <a:t>https://www.favoledicarta.it/articoli/storia-dellorigami</a:t>
            </a:r>
          </a:p>
          <a:p>
            <a:pPr marL="477837" indent="-350837">
              <a:spcBef>
                <a:spcPts val="1000"/>
              </a:spcBef>
              <a:buClr>
                <a:srgbClr val="000000"/>
              </a:buClr>
              <a:buSzPts val="1700"/>
              <a:buFont typeface="Arial"/>
              <a:buChar char="●"/>
              <a:defRPr b="1" sz="1700">
                <a:solidFill>
                  <a:srgbClr val="000000"/>
                </a:solidFill>
              </a:defRPr>
            </a:pPr>
            <a:r>
              <a:t>Eduardo Saenz de Cabezon:</a:t>
            </a:r>
            <a:r>
              <a:rPr b="0"/>
              <a:t> </a:t>
            </a:r>
            <a:r>
              <a:rPr b="0" i="1"/>
              <a:t>Math is forever</a:t>
            </a:r>
            <a:br>
              <a:rPr b="0" i="1"/>
            </a:br>
            <a:r>
              <a:rPr b="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4" invalidUrl="" action="" tgtFrame="" tooltip="" history="1" highlightClick="0" endSnd="0"/>
              </a:rPr>
              <a:t>https://www.ted.com/talks/eduardo_saenz_de_cabezon_math_is_forever?utm_campaign=tedspread--a&amp;utm_medium=referral&amp;utm_source=tedcomshare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75;p14"/>
          <p:cNvSpPr txBox="1"/>
          <p:nvPr>
            <p:ph type="title"/>
          </p:nvPr>
        </p:nvSpPr>
        <p:spPr>
          <a:xfrm>
            <a:off x="471900" y="738725"/>
            <a:ext cx="8222099" cy="767701"/>
          </a:xfrm>
          <a:prstGeom prst="rect">
            <a:avLst/>
          </a:prstGeom>
        </p:spPr>
        <p:txBody>
          <a:bodyPr/>
          <a:lstStyle/>
          <a:p>
            <a:pPr/>
            <a:r>
              <a:t>A cosa serve la matematica?</a:t>
            </a:r>
          </a:p>
        </p:txBody>
      </p:sp>
      <p:sp>
        <p:nvSpPr>
          <p:cNvPr id="127" name="Google Shape;76;p14"/>
          <p:cNvSpPr txBox="1"/>
          <p:nvPr>
            <p:ph type="body" sz="half" idx="1"/>
          </p:nvPr>
        </p:nvSpPr>
        <p:spPr>
          <a:xfrm>
            <a:off x="471900" y="1919074"/>
            <a:ext cx="3981900" cy="2987101"/>
          </a:xfrm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None/>
              <a:defRPr>
                <a:solidFill>
                  <a:srgbClr val="434343"/>
                </a:solidFill>
              </a:defRPr>
            </a:pPr>
            <a:r>
              <a:t>“La scienza funziona con </a:t>
            </a:r>
            <a:r>
              <a:rPr>
                <a:solidFill>
                  <a:srgbClr val="474747"/>
                </a:solidFill>
              </a:rPr>
              <a:t>l’intuizione</a:t>
            </a:r>
            <a:r>
              <a:t> e la creatività: la matematica domina l’intuizione e la creatività”.</a:t>
            </a:r>
          </a:p>
          <a:p>
            <a:pPr marL="0" indent="0" algn="r">
              <a:spcBef>
                <a:spcPts val="1600"/>
              </a:spcBef>
              <a:buSzTx/>
              <a:buNone/>
              <a:defRPr i="1"/>
            </a:pPr>
            <a:r>
              <a:t>Eduardo Sáenz de Cabezón</a:t>
            </a:r>
          </a:p>
        </p:txBody>
      </p:sp>
      <p:pic>
        <p:nvPicPr>
          <p:cNvPr id="128" name="Google Shape;77;p14" descr="Google Shape;77;p14"/>
          <p:cNvPicPr>
            <a:picLocks noChangeAspect="1"/>
          </p:cNvPicPr>
          <p:nvPr/>
        </p:nvPicPr>
        <p:blipFill>
          <a:blip r:embed="rId3">
            <a:extLst/>
          </a:blip>
          <a:srcRect l="0" t="10144" r="0" b="0"/>
          <a:stretch>
            <a:fillRect/>
          </a:stretch>
        </p:blipFill>
        <p:spPr>
          <a:xfrm>
            <a:off x="5294250" y="1919074"/>
            <a:ext cx="3399750" cy="305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Google Shape;78;p14" descr="Google Shape;78;p14"/>
          <p:cNvPicPr>
            <a:picLocks noChangeAspect="1"/>
          </p:cNvPicPr>
          <p:nvPr/>
        </p:nvPicPr>
        <p:blipFill>
          <a:blip r:embed="rId4">
            <a:extLst/>
          </a:blip>
          <a:srcRect l="10777" t="0" r="10786" b="0"/>
          <a:stretch>
            <a:fillRect/>
          </a:stretch>
        </p:blipFill>
        <p:spPr>
          <a:xfrm>
            <a:off x="1752199" y="3436549"/>
            <a:ext cx="1603773" cy="1537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4838" y="0"/>
                  <a:pt x="0" y="4835"/>
                  <a:pt x="0" y="10800"/>
                </a:cubicBezTo>
                <a:cubicBezTo>
                  <a:pt x="0" y="16765"/>
                  <a:pt x="4838" y="21600"/>
                  <a:pt x="10803" y="21600"/>
                </a:cubicBezTo>
                <a:cubicBezTo>
                  <a:pt x="16767" y="21600"/>
                  <a:pt x="21600" y="16765"/>
                  <a:pt x="21600" y="10800"/>
                </a:cubicBezTo>
                <a:cubicBezTo>
                  <a:pt x="21600" y="4835"/>
                  <a:pt x="16767" y="0"/>
                  <a:pt x="10803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Mecho e Ocho." descr="Mecho e Ocho."/>
          <p:cNvPicPr>
            <a:picLocks noChangeAspect="1"/>
          </p:cNvPicPr>
          <p:nvPr/>
        </p:nvPicPr>
        <p:blipFill>
          <a:blip r:embed="rId2">
            <a:extLst/>
          </a:blip>
          <a:srcRect l="4199" t="8009" r="6756" b="10572"/>
          <a:stretch>
            <a:fillRect/>
          </a:stretch>
        </p:blipFill>
        <p:spPr>
          <a:xfrm rot="16200000">
            <a:off x="6519566" y="2662104"/>
            <a:ext cx="2887839" cy="1505117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L’imprevedibile viaggio della carta pieg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L’imprevedibile viaggio della carta piegata</a:t>
            </a:r>
          </a:p>
        </p:txBody>
      </p:sp>
      <p:sp>
        <p:nvSpPr>
          <p:cNvPr id="135" name="Le prime mappe in fibra vegetale sono indiane e risalgono al 1125 AC.…"/>
          <p:cNvSpPr txBox="1"/>
          <p:nvPr>
            <p:ph type="body" idx="1"/>
          </p:nvPr>
        </p:nvSpPr>
        <p:spPr>
          <a:xfrm>
            <a:off x="83597" y="1823234"/>
            <a:ext cx="7198222" cy="3183032"/>
          </a:xfrm>
          <a:prstGeom prst="rect">
            <a:avLst/>
          </a:prstGeom>
        </p:spPr>
        <p:txBody>
          <a:bodyPr/>
          <a:lstStyle/>
          <a:p>
            <a:pPr marL="384047" indent="-288035" defTabSz="768095">
              <a:buSzPts val="1500"/>
              <a:defRPr sz="1512">
                <a:solidFill>
                  <a:srgbClr val="474747"/>
                </a:solidFill>
              </a:defRPr>
            </a:pPr>
            <a:r>
              <a:t>Le prime mappe in fibra vegetale sono indiane e risalgono al </a:t>
            </a:r>
            <a:r>
              <a:rPr b="1"/>
              <a:t>1125 AC</a:t>
            </a:r>
            <a:r>
              <a:t>.</a:t>
            </a:r>
          </a:p>
          <a:p>
            <a:pPr marL="384047" indent="-288035" defTabSz="768095">
              <a:buSzPts val="1500"/>
              <a:defRPr sz="1512">
                <a:solidFill>
                  <a:srgbClr val="474747"/>
                </a:solidFill>
              </a:defRPr>
            </a:pPr>
            <a:r>
              <a:t>Nel </a:t>
            </a:r>
            <a:r>
              <a:rPr b="1"/>
              <a:t>600 </a:t>
            </a:r>
            <a:r>
              <a:t>la carta “arriva” in Giappone: la tecnica di piegare la carta era conosciuta con nomi diversi come </a:t>
            </a:r>
            <a:r>
              <a:rPr i="1"/>
              <a:t>orikata</a:t>
            </a:r>
            <a:r>
              <a:t>, </a:t>
            </a:r>
            <a:r>
              <a:rPr i="1"/>
              <a:t>orisue</a:t>
            </a:r>
            <a:r>
              <a:t>, </a:t>
            </a:r>
            <a:r>
              <a:rPr i="1"/>
              <a:t>orimono</a:t>
            </a:r>
            <a:r>
              <a:t>, </a:t>
            </a:r>
            <a:r>
              <a:rPr i="1"/>
              <a:t>tatamigami</a:t>
            </a:r>
            <a:r>
              <a:t>.</a:t>
            </a:r>
          </a:p>
          <a:p>
            <a:pPr marL="384047" indent="-288035" defTabSz="768095">
              <a:buSzPts val="1500"/>
              <a:defRPr sz="1512">
                <a:solidFill>
                  <a:srgbClr val="474747"/>
                </a:solidFill>
              </a:defRPr>
            </a:pPr>
            <a:r>
              <a:t>Nel </a:t>
            </a:r>
            <a:r>
              <a:rPr b="1"/>
              <a:t>751</a:t>
            </a:r>
            <a:r>
              <a:t> gli arabi conquistano Samarcanda e lì conoscono la carta per poi esportarla in tutto l’Occidente.</a:t>
            </a:r>
          </a:p>
          <a:p>
            <a:pPr marL="384047" indent="-288035" defTabSz="768095">
              <a:buSzPts val="1500"/>
              <a:defRPr sz="1512">
                <a:solidFill>
                  <a:srgbClr val="474747"/>
                </a:solidFill>
              </a:defRPr>
            </a:pPr>
            <a:r>
              <a:t>Tra il </a:t>
            </a:r>
            <a:r>
              <a:rPr b="1"/>
              <a:t>1100</a:t>
            </a:r>
            <a:r>
              <a:t> e il </a:t>
            </a:r>
            <a:r>
              <a:rPr b="1"/>
              <a:t>1600</a:t>
            </a:r>
            <a:r>
              <a:t> la carta piegata in Giappone diventa un dono pregiato.</a:t>
            </a:r>
          </a:p>
          <a:p>
            <a:pPr marL="384047" indent="-288035" defTabSz="768095">
              <a:buSzPts val="1500"/>
              <a:defRPr sz="1512">
                <a:solidFill>
                  <a:srgbClr val="474747"/>
                </a:solidFill>
              </a:defRPr>
            </a:pPr>
            <a:r>
              <a:t>Nel </a:t>
            </a:r>
            <a:r>
              <a:rPr b="1"/>
              <a:t>XIX secolo </a:t>
            </a:r>
            <a:r>
              <a:t>in Europa il </a:t>
            </a:r>
            <a:r>
              <a:rPr i="1"/>
              <a:t>papierfalten</a:t>
            </a:r>
            <a:r>
              <a:t> diventa attività formativa nei </a:t>
            </a:r>
            <a:r>
              <a:rPr i="1"/>
              <a:t>kindergarten</a:t>
            </a:r>
            <a:r>
              <a:t>.</a:t>
            </a:r>
          </a:p>
          <a:p>
            <a:pPr marL="384047" indent="-288035" defTabSz="768095">
              <a:buSzPts val="1500"/>
              <a:defRPr sz="1512">
                <a:solidFill>
                  <a:srgbClr val="474747"/>
                </a:solidFill>
              </a:defRPr>
            </a:pPr>
            <a:r>
              <a:t>Nel </a:t>
            </a:r>
            <a:r>
              <a:rPr b="1"/>
              <a:t>XX secolo</a:t>
            </a:r>
            <a:r>
              <a:t> i </a:t>
            </a:r>
            <a:r>
              <a:rPr i="1"/>
              <a:t>kindergarten</a:t>
            </a:r>
            <a:r>
              <a:t> vengono esportati in Giappone: </a:t>
            </a:r>
            <a:r>
              <a:rPr i="1"/>
              <a:t>papierfalten</a:t>
            </a:r>
            <a:r>
              <a:t> viene tradotto con </a:t>
            </a:r>
            <a:r>
              <a:rPr i="1"/>
              <a:t>Origami</a:t>
            </a:r>
            <a:r>
              <a:t>.</a:t>
            </a:r>
          </a:p>
          <a:p>
            <a:pPr marL="384047" indent="-288035" defTabSz="768095">
              <a:lnSpc>
                <a:spcPct val="75000"/>
              </a:lnSpc>
              <a:buSzPts val="1500"/>
              <a:defRPr sz="1512">
                <a:solidFill>
                  <a:srgbClr val="474747"/>
                </a:solidFill>
              </a:defRPr>
            </a:pPr>
            <a:r>
              <a:t>Nel </a:t>
            </a:r>
            <a:r>
              <a:rPr b="1"/>
              <a:t>1911</a:t>
            </a:r>
            <a:r>
              <a:t> nasce </a:t>
            </a:r>
            <a:r>
              <a:rPr b="1"/>
              <a:t>Akira Yoshizawa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rcRect l="17647" t="645" r="17647" b="645"/>
          <a:stretch>
            <a:fillRect/>
          </a:stretch>
        </p:blipFill>
        <p:spPr>
          <a:xfrm>
            <a:off x="41667" y="1955242"/>
            <a:ext cx="2847504" cy="2919105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L’imprevedibile viaggio della carta pieg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L’imprevedibile viaggio della carta piegata</a:t>
            </a:r>
          </a:p>
        </p:txBody>
      </p:sp>
      <p:pic>
        <p:nvPicPr>
          <p:cNvPr id="139" name="AD516FC6-68FE-4CFC-9C2B-1B5DD595DC20-L0-001.jpeg" descr="AD516FC6-68FE-4CFC-9C2B-1B5DD595DC20-L0-001.jpeg"/>
          <p:cNvPicPr>
            <a:picLocks noChangeAspect="1"/>
          </p:cNvPicPr>
          <p:nvPr/>
        </p:nvPicPr>
        <p:blipFill>
          <a:blip r:embed="rId3">
            <a:extLst/>
          </a:blip>
          <a:srcRect l="10069" t="18970" r="7678" b="57081"/>
          <a:stretch>
            <a:fillRect/>
          </a:stretch>
        </p:blipFill>
        <p:spPr>
          <a:xfrm>
            <a:off x="2970749" y="2129073"/>
            <a:ext cx="5975352" cy="2571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AD516FC6-68FE-4CFC-9C2B-1B5DD595DC20-L0-001.jpeg" descr="AD516FC6-68FE-4CFC-9C2B-1B5DD595DC20-L0-001.jpeg"/>
          <p:cNvPicPr>
            <a:picLocks noChangeAspect="1"/>
          </p:cNvPicPr>
          <p:nvPr/>
        </p:nvPicPr>
        <p:blipFill>
          <a:blip r:embed="rId3">
            <a:extLst/>
          </a:blip>
          <a:srcRect l="9759" t="42446" r="6816" b="25992"/>
          <a:stretch>
            <a:fillRect/>
          </a:stretch>
        </p:blipFill>
        <p:spPr>
          <a:xfrm>
            <a:off x="3402946" y="1985802"/>
            <a:ext cx="5110827" cy="2857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AD516FC6-68FE-4CFC-9C2B-1B5DD595DC20-L0-001.jpeg" descr="AD516FC6-68FE-4CFC-9C2B-1B5DD595DC20-L0-001.jpeg"/>
          <p:cNvPicPr>
            <a:picLocks noChangeAspect="1"/>
          </p:cNvPicPr>
          <p:nvPr/>
        </p:nvPicPr>
        <p:blipFill>
          <a:blip r:embed="rId3">
            <a:extLst/>
          </a:blip>
          <a:srcRect l="7551" t="76132" r="7551" b="8666"/>
          <a:stretch>
            <a:fillRect/>
          </a:stretch>
        </p:blipFill>
        <p:spPr>
          <a:xfrm>
            <a:off x="2991188" y="2629532"/>
            <a:ext cx="5934391" cy="157054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Nuovo…"/>
          <p:cNvSpPr txBox="1"/>
          <p:nvPr/>
        </p:nvSpPr>
        <p:spPr>
          <a:xfrm>
            <a:off x="289131" y="3836438"/>
            <a:ext cx="2352651" cy="863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 sz="3000">
                <a:solidFill>
                  <a:schemeClr val="accent4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Nuovo</a:t>
            </a:r>
          </a:p>
          <a:p>
            <a:pPr algn="ctr">
              <a:defRPr sz="3000">
                <a:solidFill>
                  <a:schemeClr val="accent4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Linguaggio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xit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xit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1"/>
      <p:bldP build="whole" bldLvl="1" animBg="1" rev="0" advAuto="0" spid="140" grpId="5"/>
      <p:bldP build="whole" bldLvl="1" animBg="1" rev="0" advAuto="0" spid="139" grpId="3"/>
      <p:bldP build="whole" bldLvl="1" animBg="1" rev="0" advAuto="0" spid="139" grpId="4"/>
      <p:bldP build="whole" bldLvl="1" animBg="1" rev="0" advAuto="0" spid="140" grpId="6"/>
      <p:bldP build="whole" bldLvl="1" animBg="1" rev="0" advAuto="0" spid="141" grpId="7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rigami: la ran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Origami: la rana</a:t>
            </a:r>
          </a:p>
        </p:txBody>
      </p:sp>
      <p:pic>
        <p:nvPicPr>
          <p:cNvPr id="145" name="B7E09965-F276-40B5-B7E1-861C14EAD3D7-L0-001.jpeg" descr="B7E09965-F276-40B5-B7E1-861C14EAD3D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" y="1553750"/>
            <a:ext cx="8877300" cy="269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rigami: la ran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Origami: la rana</a:t>
            </a:r>
          </a:p>
        </p:txBody>
      </p:sp>
      <p:pic>
        <p:nvPicPr>
          <p:cNvPr id="148" name="8D3F3A88-F550-4520-9DB0-6B95FE608A2B-L0-001.jpeg" descr="8D3F3A88-F550-4520-9DB0-6B95FE608A2B-L0-001.jpeg"/>
          <p:cNvPicPr>
            <a:picLocks noChangeAspect="1"/>
          </p:cNvPicPr>
          <p:nvPr/>
        </p:nvPicPr>
        <p:blipFill>
          <a:blip r:embed="rId2">
            <a:extLst/>
          </a:blip>
          <a:srcRect l="4841" t="2377" r="18751" b="40"/>
          <a:stretch>
            <a:fillRect/>
          </a:stretch>
        </p:blipFill>
        <p:spPr>
          <a:xfrm>
            <a:off x="639902" y="1307828"/>
            <a:ext cx="8093709" cy="3115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500" fill="norm" stroke="1" extrusionOk="0">
                <a:moveTo>
                  <a:pt x="572" y="7"/>
                </a:moveTo>
                <a:cubicBezTo>
                  <a:pt x="265" y="20"/>
                  <a:pt x="141" y="52"/>
                  <a:pt x="102" y="106"/>
                </a:cubicBezTo>
                <a:lnTo>
                  <a:pt x="4" y="243"/>
                </a:lnTo>
                <a:lnTo>
                  <a:pt x="4" y="2510"/>
                </a:lnTo>
                <a:cubicBezTo>
                  <a:pt x="4" y="4398"/>
                  <a:pt x="15" y="4798"/>
                  <a:pt x="65" y="4907"/>
                </a:cubicBezTo>
                <a:cubicBezTo>
                  <a:pt x="153" y="5097"/>
                  <a:pt x="153" y="7745"/>
                  <a:pt x="65" y="7935"/>
                </a:cubicBezTo>
                <a:cubicBezTo>
                  <a:pt x="-14" y="8105"/>
                  <a:pt x="-25" y="9932"/>
                  <a:pt x="53" y="9891"/>
                </a:cubicBezTo>
                <a:cubicBezTo>
                  <a:pt x="128" y="9852"/>
                  <a:pt x="138" y="10282"/>
                  <a:pt x="66" y="10436"/>
                </a:cubicBezTo>
                <a:cubicBezTo>
                  <a:pt x="11" y="10553"/>
                  <a:pt x="4" y="11172"/>
                  <a:pt x="4" y="15431"/>
                </a:cubicBezTo>
                <a:lnTo>
                  <a:pt x="4" y="20289"/>
                </a:lnTo>
                <a:lnTo>
                  <a:pt x="2044" y="20229"/>
                </a:lnTo>
                <a:cubicBezTo>
                  <a:pt x="3166" y="20195"/>
                  <a:pt x="4093" y="20142"/>
                  <a:pt x="4105" y="20111"/>
                </a:cubicBezTo>
                <a:cubicBezTo>
                  <a:pt x="4133" y="20039"/>
                  <a:pt x="4125" y="195"/>
                  <a:pt x="4097" y="122"/>
                </a:cubicBezTo>
                <a:cubicBezTo>
                  <a:pt x="4085" y="92"/>
                  <a:pt x="3204" y="45"/>
                  <a:pt x="2137" y="18"/>
                </a:cubicBezTo>
                <a:cubicBezTo>
                  <a:pt x="1368" y="-1"/>
                  <a:pt x="878" y="-6"/>
                  <a:pt x="572" y="7"/>
                </a:cubicBezTo>
                <a:close/>
                <a:moveTo>
                  <a:pt x="7033" y="653"/>
                </a:moveTo>
                <a:cubicBezTo>
                  <a:pt x="5615" y="883"/>
                  <a:pt x="4557" y="4000"/>
                  <a:pt x="4655" y="7664"/>
                </a:cubicBezTo>
                <a:cubicBezTo>
                  <a:pt x="4687" y="8852"/>
                  <a:pt x="4757" y="9524"/>
                  <a:pt x="4948" y="10439"/>
                </a:cubicBezTo>
                <a:cubicBezTo>
                  <a:pt x="5337" y="12304"/>
                  <a:pt x="6036" y="13571"/>
                  <a:pt x="6847" y="13878"/>
                </a:cubicBezTo>
                <a:cubicBezTo>
                  <a:pt x="7178" y="14004"/>
                  <a:pt x="7194" y="14004"/>
                  <a:pt x="7515" y="13881"/>
                </a:cubicBezTo>
                <a:cubicBezTo>
                  <a:pt x="8169" y="13631"/>
                  <a:pt x="8570" y="13117"/>
                  <a:pt x="9023" y="11953"/>
                </a:cubicBezTo>
                <a:cubicBezTo>
                  <a:pt x="9285" y="11280"/>
                  <a:pt x="9387" y="10926"/>
                  <a:pt x="9515" y="10241"/>
                </a:cubicBezTo>
                <a:cubicBezTo>
                  <a:pt x="9724" y="9119"/>
                  <a:pt x="9769" y="8514"/>
                  <a:pt x="9750" y="7078"/>
                </a:cubicBezTo>
                <a:cubicBezTo>
                  <a:pt x="9731" y="5704"/>
                  <a:pt x="9689" y="5233"/>
                  <a:pt x="9489" y="4200"/>
                </a:cubicBezTo>
                <a:cubicBezTo>
                  <a:pt x="9037" y="1853"/>
                  <a:pt x="8087" y="483"/>
                  <a:pt x="7033" y="653"/>
                </a:cubicBezTo>
                <a:close/>
                <a:moveTo>
                  <a:pt x="13472" y="664"/>
                </a:moveTo>
                <a:cubicBezTo>
                  <a:pt x="13438" y="641"/>
                  <a:pt x="13412" y="670"/>
                  <a:pt x="13370" y="738"/>
                </a:cubicBezTo>
                <a:cubicBezTo>
                  <a:pt x="13277" y="889"/>
                  <a:pt x="11516" y="5256"/>
                  <a:pt x="11257" y="5980"/>
                </a:cubicBezTo>
                <a:cubicBezTo>
                  <a:pt x="11180" y="6198"/>
                  <a:pt x="11110" y="6457"/>
                  <a:pt x="11102" y="6555"/>
                </a:cubicBezTo>
                <a:cubicBezTo>
                  <a:pt x="11079" y="6848"/>
                  <a:pt x="11061" y="17551"/>
                  <a:pt x="11083" y="18090"/>
                </a:cubicBezTo>
                <a:lnTo>
                  <a:pt x="11103" y="18586"/>
                </a:lnTo>
                <a:lnTo>
                  <a:pt x="13411" y="18586"/>
                </a:lnTo>
                <a:cubicBezTo>
                  <a:pt x="15526" y="18586"/>
                  <a:pt x="15721" y="18569"/>
                  <a:pt x="15745" y="18411"/>
                </a:cubicBezTo>
                <a:cubicBezTo>
                  <a:pt x="15759" y="18315"/>
                  <a:pt x="15766" y="15569"/>
                  <a:pt x="15760" y="12306"/>
                </a:cubicBezTo>
                <a:lnTo>
                  <a:pt x="15748" y="6374"/>
                </a:lnTo>
                <a:lnTo>
                  <a:pt x="14760" y="3806"/>
                </a:lnTo>
                <a:cubicBezTo>
                  <a:pt x="14217" y="2394"/>
                  <a:pt x="13703" y="1092"/>
                  <a:pt x="13617" y="914"/>
                </a:cubicBezTo>
                <a:cubicBezTo>
                  <a:pt x="13546" y="765"/>
                  <a:pt x="13505" y="688"/>
                  <a:pt x="13472" y="664"/>
                </a:cubicBezTo>
                <a:close/>
                <a:moveTo>
                  <a:pt x="19315" y="2483"/>
                </a:moveTo>
                <a:cubicBezTo>
                  <a:pt x="19230" y="2550"/>
                  <a:pt x="18966" y="3197"/>
                  <a:pt x="17879" y="5931"/>
                </a:cubicBezTo>
                <a:lnTo>
                  <a:pt x="17066" y="7974"/>
                </a:lnTo>
                <a:lnTo>
                  <a:pt x="17060" y="10929"/>
                </a:lnTo>
                <a:lnTo>
                  <a:pt x="17056" y="13886"/>
                </a:lnTo>
                <a:lnTo>
                  <a:pt x="19293" y="13886"/>
                </a:lnTo>
                <a:lnTo>
                  <a:pt x="21530" y="13886"/>
                </a:lnTo>
                <a:lnTo>
                  <a:pt x="21555" y="13547"/>
                </a:lnTo>
                <a:cubicBezTo>
                  <a:pt x="21575" y="13272"/>
                  <a:pt x="21557" y="9030"/>
                  <a:pt x="21532" y="8179"/>
                </a:cubicBezTo>
                <a:cubicBezTo>
                  <a:pt x="21528" y="8033"/>
                  <a:pt x="21148" y="7000"/>
                  <a:pt x="20458" y="5254"/>
                </a:cubicBezTo>
                <a:cubicBezTo>
                  <a:pt x="19870" y="3770"/>
                  <a:pt x="19368" y="2524"/>
                  <a:pt x="19342" y="2486"/>
                </a:cubicBezTo>
                <a:cubicBezTo>
                  <a:pt x="19336" y="2476"/>
                  <a:pt x="19327" y="2473"/>
                  <a:pt x="19315" y="2483"/>
                </a:cubicBezTo>
                <a:close/>
                <a:moveTo>
                  <a:pt x="4751" y="15231"/>
                </a:moveTo>
                <a:cubicBezTo>
                  <a:pt x="4656" y="15248"/>
                  <a:pt x="4564" y="15375"/>
                  <a:pt x="4484" y="15612"/>
                </a:cubicBezTo>
                <a:cubicBezTo>
                  <a:pt x="4299" y="16157"/>
                  <a:pt x="4334" y="16856"/>
                  <a:pt x="4564" y="17186"/>
                </a:cubicBezTo>
                <a:cubicBezTo>
                  <a:pt x="4720" y="17410"/>
                  <a:pt x="4903" y="17363"/>
                  <a:pt x="5041" y="17063"/>
                </a:cubicBezTo>
                <a:cubicBezTo>
                  <a:pt x="5148" y="16830"/>
                  <a:pt x="5165" y="16722"/>
                  <a:pt x="5165" y="16288"/>
                </a:cubicBezTo>
                <a:cubicBezTo>
                  <a:pt x="5165" y="15854"/>
                  <a:pt x="5148" y="15746"/>
                  <a:pt x="5041" y="15513"/>
                </a:cubicBezTo>
                <a:cubicBezTo>
                  <a:pt x="4947" y="15307"/>
                  <a:pt x="4847" y="15214"/>
                  <a:pt x="4751" y="15231"/>
                </a:cubicBezTo>
                <a:close/>
                <a:moveTo>
                  <a:pt x="16922" y="15239"/>
                </a:moveTo>
                <a:cubicBezTo>
                  <a:pt x="16822" y="15232"/>
                  <a:pt x="16719" y="15301"/>
                  <a:pt x="16646" y="15450"/>
                </a:cubicBezTo>
                <a:cubicBezTo>
                  <a:pt x="16439" y="15872"/>
                  <a:pt x="16474" y="16859"/>
                  <a:pt x="16708" y="17167"/>
                </a:cubicBezTo>
                <a:cubicBezTo>
                  <a:pt x="16849" y="17353"/>
                  <a:pt x="17067" y="17322"/>
                  <a:pt x="17169" y="17102"/>
                </a:cubicBezTo>
                <a:cubicBezTo>
                  <a:pt x="17349" y="16715"/>
                  <a:pt x="17351" y="15978"/>
                  <a:pt x="17173" y="15488"/>
                </a:cubicBezTo>
                <a:cubicBezTo>
                  <a:pt x="17116" y="15330"/>
                  <a:pt x="17021" y="15246"/>
                  <a:pt x="16922" y="15239"/>
                </a:cubicBezTo>
                <a:close/>
                <a:moveTo>
                  <a:pt x="10574" y="19265"/>
                </a:moveTo>
                <a:cubicBezTo>
                  <a:pt x="10539" y="19268"/>
                  <a:pt x="10503" y="19286"/>
                  <a:pt x="10467" y="19317"/>
                </a:cubicBezTo>
                <a:cubicBezTo>
                  <a:pt x="10284" y="19474"/>
                  <a:pt x="10204" y="19778"/>
                  <a:pt x="10204" y="20336"/>
                </a:cubicBezTo>
                <a:cubicBezTo>
                  <a:pt x="10204" y="20676"/>
                  <a:pt x="10229" y="20852"/>
                  <a:pt x="10304" y="21045"/>
                </a:cubicBezTo>
                <a:cubicBezTo>
                  <a:pt x="10516" y="21594"/>
                  <a:pt x="10939" y="21273"/>
                  <a:pt x="10993" y="20522"/>
                </a:cubicBezTo>
                <a:cubicBezTo>
                  <a:pt x="11042" y="19846"/>
                  <a:pt x="10822" y="19241"/>
                  <a:pt x="10574" y="19265"/>
                </a:cubicBezTo>
                <a:close/>
                <a:moveTo>
                  <a:pt x="2500" y="21418"/>
                </a:moveTo>
                <a:cubicBezTo>
                  <a:pt x="2486" y="21416"/>
                  <a:pt x="2470" y="21422"/>
                  <a:pt x="2456" y="21437"/>
                </a:cubicBezTo>
                <a:cubicBezTo>
                  <a:pt x="2424" y="21470"/>
                  <a:pt x="2433" y="21495"/>
                  <a:pt x="2480" y="21500"/>
                </a:cubicBezTo>
                <a:cubicBezTo>
                  <a:pt x="2523" y="21504"/>
                  <a:pt x="2546" y="21480"/>
                  <a:pt x="2533" y="21445"/>
                </a:cubicBezTo>
                <a:cubicBezTo>
                  <a:pt x="2526" y="21428"/>
                  <a:pt x="2514" y="21419"/>
                  <a:pt x="2500" y="2141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rigami: la ran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Origami: la rana</a:t>
            </a:r>
          </a:p>
        </p:txBody>
      </p:sp>
      <p:pic>
        <p:nvPicPr>
          <p:cNvPr id="151" name="1A6E5A01-1FA1-402B-9F9D-EBB30CB8AF09-L0-001.jpeg" descr="1A6E5A01-1FA1-402B-9F9D-EBB30CB8AF0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" y="1433100"/>
            <a:ext cx="8877300" cy="293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Origami: la ran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Origami: la rana</a:t>
            </a:r>
          </a:p>
        </p:txBody>
      </p:sp>
      <p:pic>
        <p:nvPicPr>
          <p:cNvPr id="154" name="A13BA69F-C527-446D-BE51-62C09C068EE6-L0-001.jpeg" descr="A13BA69F-C527-446D-BE51-62C09C068EE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" y="842550"/>
            <a:ext cx="8877300" cy="411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Origami: la ran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Origami: la rana</a:t>
            </a:r>
          </a:p>
        </p:txBody>
      </p:sp>
      <p:pic>
        <p:nvPicPr>
          <p:cNvPr id="157" name="11DEAA02-5E6A-4FBA-8438-3BDB4701CFE3-L0-001.jpeg" descr="11DEAA02-5E6A-4FBA-8438-3BDB4701CFE3-L0-001.jpeg"/>
          <p:cNvPicPr>
            <a:picLocks noChangeAspect="1"/>
          </p:cNvPicPr>
          <p:nvPr/>
        </p:nvPicPr>
        <p:blipFill>
          <a:blip r:embed="rId2">
            <a:extLst/>
          </a:blip>
          <a:srcRect l="28430" t="20279" r="12092" b="12092"/>
          <a:stretch>
            <a:fillRect/>
          </a:stretch>
        </p:blipFill>
        <p:spPr>
          <a:xfrm>
            <a:off x="5021243" y="1432107"/>
            <a:ext cx="3442670" cy="2935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03D1294A-D497-408D-A4AE-9B6F200E8737-L0-001.jpeg" descr="03D1294A-D497-408D-A4AE-9B6F200E8737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324" y="1419095"/>
            <a:ext cx="3635464" cy="296171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MATEMATICA"/>
          <p:cNvSpPr txBox="1"/>
          <p:nvPr/>
        </p:nvSpPr>
        <p:spPr>
          <a:xfrm>
            <a:off x="2037586" y="802300"/>
            <a:ext cx="4947928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5900">
                <a:solidFill>
                  <a:schemeClr val="accent6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MATEMATICA</a:t>
            </a:r>
          </a:p>
        </p:txBody>
      </p:sp>
      <p:pic>
        <p:nvPicPr>
          <p:cNvPr id="160" name="pasted-movie.gif" descr="pasted-movie.gif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62050" y="1690868"/>
            <a:ext cx="4699001" cy="381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Freccia 7"/>
          <p:cNvSpPr/>
          <p:nvPr/>
        </p:nvSpPr>
        <p:spPr>
          <a:xfrm rot="5400000">
            <a:off x="706335" y="896765"/>
            <a:ext cx="1109253" cy="1419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62" name="Freccia 7"/>
          <p:cNvSpPr/>
          <p:nvPr/>
        </p:nvSpPr>
        <p:spPr>
          <a:xfrm rot="10800000">
            <a:off x="7052384" y="1220918"/>
            <a:ext cx="1116315" cy="1428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63" name="?"/>
          <p:cNvSpPr txBox="1"/>
          <p:nvPr/>
        </p:nvSpPr>
        <p:spPr>
          <a:xfrm rot="670743">
            <a:off x="3801082" y="439878"/>
            <a:ext cx="943621" cy="1702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12000">
                <a:solidFill>
                  <a:schemeClr val="accent6"/>
                </a:solidFill>
              </a:defRPr>
            </a:lvl1pPr>
          </a:lstStyle>
          <a:p>
            <a:pPr/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0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clickEffect" presetSubtype="0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3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2"/>
      <p:bldP build="whole" bldLvl="1" animBg="1" rev="0" advAuto="0" spid="161" grpId="3"/>
      <p:bldP build="whole" bldLvl="1" animBg="1" rev="0" advAuto="0" spid="163" grpId="6"/>
      <p:bldP build="whole" bldLvl="1" animBg="1" rev="0" advAuto="0" spid="157" grpId="1"/>
      <p:bldP build="whole" bldLvl="1" animBg="1" rev="0" advAuto="0" spid="162" grpId="5"/>
      <p:bldP build="whole" bldLvl="1" animBg="1" rev="0" advAuto="0" spid="163" grpId="4"/>
      <p:bldP build="whole" bldLvl="1" animBg="1" rev="0" advAuto="0" spid="159" grpId="7"/>
      <p:bldP build="whole" bldLvl="1" animBg="1" rev="0" advAuto="0" spid="160" grpId="8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4285F4"/>
      </a:lt1>
      <a:dk2>
        <a:srgbClr val="A7A7A7"/>
      </a:dk2>
      <a:lt2>
        <a:srgbClr val="53535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0000FF"/>
      </a:hlink>
      <a:folHlink>
        <a:srgbClr val="FF00FF"/>
      </a:folHlink>
    </a:clrScheme>
    <a:fontScheme name="Material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te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4285F4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4285F4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0000FF"/>
      </a:hlink>
      <a:folHlink>
        <a:srgbClr val="FF00FF"/>
      </a:folHlink>
    </a:clrScheme>
    <a:fontScheme name="Material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te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4285F4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4285F4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